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7" r:id="rId3"/>
    <p:sldId id="309" r:id="rId4"/>
    <p:sldId id="286" r:id="rId5"/>
    <p:sldId id="289" r:id="rId6"/>
    <p:sldId id="290" r:id="rId7"/>
    <p:sldId id="291" r:id="rId8"/>
    <p:sldId id="292" r:id="rId9"/>
    <p:sldId id="294" r:id="rId10"/>
    <p:sldId id="310" r:id="rId11"/>
    <p:sldId id="293" r:id="rId12"/>
    <p:sldId id="295" r:id="rId13"/>
    <p:sldId id="296" r:id="rId14"/>
    <p:sldId id="311" r:id="rId15"/>
    <p:sldId id="297" r:id="rId16"/>
    <p:sldId id="298" r:id="rId17"/>
    <p:sldId id="299" r:id="rId18"/>
    <p:sldId id="300" r:id="rId19"/>
    <p:sldId id="312" r:id="rId20"/>
    <p:sldId id="301" r:id="rId21"/>
    <p:sldId id="302" r:id="rId22"/>
    <p:sldId id="303" r:id="rId23"/>
    <p:sldId id="304" r:id="rId24"/>
    <p:sldId id="305" r:id="rId25"/>
    <p:sldId id="306" r:id="rId26"/>
    <p:sldId id="327" r:id="rId27"/>
    <p:sldId id="307" r:id="rId28"/>
    <p:sldId id="313" r:id="rId29"/>
    <p:sldId id="308" r:id="rId30"/>
    <p:sldId id="315" r:id="rId31"/>
    <p:sldId id="314" r:id="rId32"/>
    <p:sldId id="316" r:id="rId33"/>
    <p:sldId id="325" r:id="rId34"/>
    <p:sldId id="317" r:id="rId35"/>
    <p:sldId id="318" r:id="rId36"/>
    <p:sldId id="319" r:id="rId37"/>
    <p:sldId id="320" r:id="rId38"/>
    <p:sldId id="321" r:id="rId39"/>
    <p:sldId id="324" r:id="rId40"/>
    <p:sldId id="322" r:id="rId41"/>
    <p:sldId id="326" r:id="rId4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39C12"/>
    <a:srgbClr val="C0392B"/>
    <a:srgbClr val="34495E"/>
    <a:srgbClr val="1ABC9C"/>
    <a:srgbClr val="1A72C4"/>
    <a:srgbClr val="FFFFFF"/>
    <a:srgbClr val="9365B8"/>
    <a:srgbClr val="0F7792"/>
    <a:srgbClr val="12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26988-3357-47A7-8E53-4C56C123688F}" v="524" dt="2018-10-03T21:10:4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7E5B6C1A-D1A2-4AAB-8923-60725EEA32F9}"/>
    <pc:docChg chg="undo custSel modSld">
      <pc:chgData name="Никола Алексеев" userId="ba66283bcb01e904" providerId="LiveId" clId="{7E5B6C1A-D1A2-4AAB-8923-60725EEA32F9}" dt="2018-09-18T08:32:51.410" v="13" actId="20577"/>
      <pc:docMkLst>
        <pc:docMk/>
      </pc:docMkLst>
      <pc:sldChg chg="modSp">
        <pc:chgData name="Никола Алексеев" userId="ba66283bcb01e904" providerId="LiveId" clId="{7E5B6C1A-D1A2-4AAB-8923-60725EEA32F9}" dt="2018-09-18T08:32:51.410" v="13" actId="20577"/>
        <pc:sldMkLst>
          <pc:docMk/>
          <pc:sldMk cId="2503594351" sldId="306"/>
        </pc:sldMkLst>
        <pc:spChg chg="mod">
          <ac:chgData name="Никола Алексеев" userId="ba66283bcb01e904" providerId="LiveId" clId="{7E5B6C1A-D1A2-4AAB-8923-60725EEA32F9}" dt="2018-09-18T08:32:51.410" v="13" actId="20577"/>
          <ac:spMkLst>
            <pc:docMk/>
            <pc:sldMk cId="2503594351" sldId="306"/>
            <ac:spMk id="20" creationId="{E7F78926-5E8F-49FE-ADE9-4A090A66D48B}"/>
          </ac:spMkLst>
        </pc:spChg>
      </pc:sldChg>
      <pc:sldChg chg="addSp delSp modSp">
        <pc:chgData name="Никола Алексеев" userId="ba66283bcb01e904" providerId="LiveId" clId="{7E5B6C1A-D1A2-4AAB-8923-60725EEA32F9}" dt="2018-09-04T08:22:36.046" v="6" actId="1076"/>
        <pc:sldMkLst>
          <pc:docMk/>
          <pc:sldMk cId="815602568" sldId="320"/>
        </pc:sldMkLst>
        <pc:picChg chg="del">
          <ac:chgData name="Никола Алексеев" userId="ba66283bcb01e904" providerId="LiveId" clId="{7E5B6C1A-D1A2-4AAB-8923-60725EEA32F9}" dt="2018-09-04T08:21:52.903" v="0" actId="478"/>
          <ac:picMkLst>
            <pc:docMk/>
            <pc:sldMk cId="815602568" sldId="320"/>
            <ac:picMk id="2" creationId="{72CDDC94-7553-49C2-8BD5-132C51947956}"/>
          </ac:picMkLst>
        </pc:picChg>
        <pc:picChg chg="add mod">
          <ac:chgData name="Никола Алексеев" userId="ba66283bcb01e904" providerId="LiveId" clId="{7E5B6C1A-D1A2-4AAB-8923-60725EEA32F9}" dt="2018-09-04T08:22:36.046" v="6" actId="1076"/>
          <ac:picMkLst>
            <pc:docMk/>
            <pc:sldMk cId="815602568" sldId="320"/>
            <ac:picMk id="3" creationId="{97B911DC-AB85-4410-AF64-A817C5E590C7}"/>
          </ac:picMkLst>
        </pc:picChg>
      </pc:sldChg>
      <pc:sldChg chg="addSp delSp">
        <pc:chgData name="Никола Алексеев" userId="ba66283bcb01e904" providerId="LiveId" clId="{7E5B6C1A-D1A2-4AAB-8923-60725EEA32F9}" dt="2018-09-04T08:22:39.102" v="8"/>
        <pc:sldMkLst>
          <pc:docMk/>
          <pc:sldMk cId="2518219629" sldId="321"/>
        </pc:sldMkLst>
        <pc:picChg chg="del">
          <ac:chgData name="Никола Алексеев" userId="ba66283bcb01e904" providerId="LiveId" clId="{7E5B6C1A-D1A2-4AAB-8923-60725EEA32F9}" dt="2018-09-04T08:22:38.739" v="7" actId="478"/>
          <ac:picMkLst>
            <pc:docMk/>
            <pc:sldMk cId="2518219629" sldId="321"/>
            <ac:picMk id="2" creationId="{72CDDC94-7553-49C2-8BD5-132C51947956}"/>
          </ac:picMkLst>
        </pc:picChg>
        <pc:picChg chg="add">
          <ac:chgData name="Никола Алексеев" userId="ba66283bcb01e904" providerId="LiveId" clId="{7E5B6C1A-D1A2-4AAB-8923-60725EEA32F9}" dt="2018-09-04T08:22:39.102" v="8"/>
          <ac:picMkLst>
            <pc:docMk/>
            <pc:sldMk cId="2518219629" sldId="321"/>
            <ac:picMk id="8" creationId="{5E1FCC99-CFCD-4420-9A9F-D77C2201B77A}"/>
          </ac:picMkLst>
        </pc:picChg>
      </pc:sldChg>
    </pc:docChg>
  </pc:docChgLst>
  <pc:docChgLst>
    <pc:chgData name="Никола Алексеев" userId="ba66283bcb01e904" providerId="LiveId" clId="{7AE75C36-F08C-4268-811C-C398736BA63F}"/>
  </pc:docChgLst>
  <pc:docChgLst>
    <pc:chgData name="Никола Алексеев" userId="ba66283bcb01e904" providerId="LiveId" clId="{9FA99FA1-656E-4361-BD8C-5D97150E1C72}"/>
  </pc:docChgLst>
  <pc:docChgLst>
    <pc:chgData name="Никола Алексеев" userId="ba66283bcb01e904" providerId="LiveId" clId="{F5726988-3357-47A7-8E53-4C56C123688F}"/>
    <pc:docChg chg="undo custSel addSld modSld">
      <pc:chgData name="Никола Алексеев" userId="ba66283bcb01e904" providerId="LiveId" clId="{F5726988-3357-47A7-8E53-4C56C123688F}" dt="2018-10-03T21:10:42.203" v="523" actId="1036"/>
      <pc:docMkLst>
        <pc:docMk/>
      </pc:docMkLst>
      <pc:sldChg chg="modSp">
        <pc:chgData name="Никола Алексеев" userId="ba66283bcb01e904" providerId="LiveId" clId="{F5726988-3357-47A7-8E53-4C56C123688F}" dt="2018-09-30T06:09:10.910" v="1" actId="1076"/>
        <pc:sldMkLst>
          <pc:docMk/>
          <pc:sldMk cId="407513174" sldId="296"/>
        </pc:sldMkLst>
        <pc:spChg chg="mod">
          <ac:chgData name="Никола Алексеев" userId="ba66283bcb01e904" providerId="LiveId" clId="{F5726988-3357-47A7-8E53-4C56C123688F}" dt="2018-09-30T06:09:10.910" v="1" actId="1076"/>
          <ac:spMkLst>
            <pc:docMk/>
            <pc:sldMk cId="407513174" sldId="296"/>
            <ac:spMk id="18" creationId="{2B6B6575-E3F2-468E-A46F-3A5603E6C70F}"/>
          </ac:spMkLst>
        </pc:spChg>
      </pc:sldChg>
      <pc:sldChg chg="modSp">
        <pc:chgData name="Никола Алексеев" userId="ba66283bcb01e904" providerId="LiveId" clId="{F5726988-3357-47A7-8E53-4C56C123688F}" dt="2018-09-30T06:12:11.492" v="7" actId="20577"/>
        <pc:sldMkLst>
          <pc:docMk/>
          <pc:sldMk cId="2994824401" sldId="304"/>
        </pc:sldMkLst>
        <pc:spChg chg="mod">
          <ac:chgData name="Никола Алексеев" userId="ba66283bcb01e904" providerId="LiveId" clId="{F5726988-3357-47A7-8E53-4C56C123688F}" dt="2018-09-30T06:12:11.492" v="7" actId="20577"/>
          <ac:spMkLst>
            <pc:docMk/>
            <pc:sldMk cId="2994824401" sldId="304"/>
            <ac:spMk id="16" creationId="{B279C65A-FD81-4184-BC3D-E6343B383AA9}"/>
          </ac:spMkLst>
        </pc:spChg>
      </pc:sldChg>
      <pc:sldChg chg="addSp modSp">
        <pc:chgData name="Никола Алексеев" userId="ba66283bcb01e904" providerId="LiveId" clId="{F5726988-3357-47A7-8E53-4C56C123688F}" dt="2018-10-03T20:55:21.892" v="271" actId="1076"/>
        <pc:sldMkLst>
          <pc:docMk/>
          <pc:sldMk cId="1051565684" sldId="322"/>
        </pc:sldMkLst>
        <pc:spChg chg="add mod">
          <ac:chgData name="Никола Алексеев" userId="ba66283bcb01e904" providerId="LiveId" clId="{F5726988-3357-47A7-8E53-4C56C123688F}" dt="2018-10-03T20:55:21.892" v="271" actId="1076"/>
          <ac:spMkLst>
            <pc:docMk/>
            <pc:sldMk cId="1051565684" sldId="322"/>
            <ac:spMk id="15" creationId="{CDFECBAB-9F04-418F-968F-0DDC10C073FB}"/>
          </ac:spMkLst>
        </pc:spChg>
      </pc:sldChg>
      <pc:sldChg chg="addSp delSp modSp add">
        <pc:chgData name="Никола Алексеев" userId="ba66283bcb01e904" providerId="LiveId" clId="{F5726988-3357-47A7-8E53-4C56C123688F}" dt="2018-10-03T21:10:42.203" v="523" actId="1036"/>
        <pc:sldMkLst>
          <pc:docMk/>
          <pc:sldMk cId="177869014" sldId="327"/>
        </pc:sldMkLst>
        <pc:spChg chg="mod">
          <ac:chgData name="Никола Алексеев" userId="ba66283bcb01e904" providerId="LiveId" clId="{F5726988-3357-47A7-8E53-4C56C123688F}" dt="2018-10-03T20:56:08.821" v="393" actId="20577"/>
          <ac:spMkLst>
            <pc:docMk/>
            <pc:sldMk cId="177869014" sldId="327"/>
            <ac:spMk id="16" creationId="{B279C65A-FD81-4184-BC3D-E6343B383AA9}"/>
          </ac:spMkLst>
        </pc:spChg>
        <pc:spChg chg="mod">
          <ac:chgData name="Никола Алексеев" userId="ba66283bcb01e904" providerId="LiveId" clId="{F5726988-3357-47A7-8E53-4C56C123688F}" dt="2018-10-03T21:10:42.203" v="523" actId="1036"/>
          <ac:spMkLst>
            <pc:docMk/>
            <pc:sldMk cId="177869014" sldId="327"/>
            <ac:spMk id="20" creationId="{E7F78926-5E8F-49FE-ADE9-4A090A66D48B}"/>
          </ac:spMkLst>
        </pc:spChg>
        <pc:grpChg chg="del">
          <ac:chgData name="Никола Алексеев" userId="ba66283bcb01e904" providerId="LiveId" clId="{F5726988-3357-47A7-8E53-4C56C123688F}" dt="2018-10-03T21:09:22.998" v="497" actId="478"/>
          <ac:grpSpMkLst>
            <pc:docMk/>
            <pc:sldMk cId="177869014" sldId="327"/>
            <ac:grpSpMk id="6" creationId="{21DDEAB3-C554-4E96-BB77-12C556370273}"/>
          </ac:grpSpMkLst>
        </pc:grpChg>
        <pc:graphicFrameChg chg="add del mod">
          <ac:chgData name="Никола Алексеев" userId="ba66283bcb01e904" providerId="LiveId" clId="{F5726988-3357-47A7-8E53-4C56C123688F}" dt="2018-10-03T21:09:38.888" v="503" actId="478"/>
          <ac:graphicFrameMkLst>
            <pc:docMk/>
            <pc:sldMk cId="177869014" sldId="327"/>
            <ac:graphicFrameMk id="2" creationId="{37BA3800-B7C1-4ED6-886E-351FA74530FB}"/>
          </ac:graphicFrameMkLst>
        </pc:graphicFrameChg>
        <pc:graphicFrameChg chg="add del mod">
          <ac:chgData name="Никола Алексеев" userId="ba66283bcb01e904" providerId="LiveId" clId="{F5726988-3357-47A7-8E53-4C56C123688F}" dt="2018-10-03T21:10:08.823" v="505" actId="478"/>
          <ac:graphicFrameMkLst>
            <pc:docMk/>
            <pc:sldMk cId="177869014" sldId="327"/>
            <ac:graphicFrameMk id="3" creationId="{C7A0A18B-BAA2-458A-AC85-6F69D6353908}"/>
          </ac:graphicFrameMkLst>
        </pc:graphicFrameChg>
        <pc:graphicFrameChg chg="add mod">
          <ac:chgData name="Никола Алексеев" userId="ba66283bcb01e904" providerId="LiveId" clId="{F5726988-3357-47A7-8E53-4C56C123688F}" dt="2018-10-03T21:10:20.480" v="509" actId="14100"/>
          <ac:graphicFrameMkLst>
            <pc:docMk/>
            <pc:sldMk cId="177869014" sldId="327"/>
            <ac:graphicFrameMk id="5" creationId="{D28FB58F-2F14-4595-930C-114252302ED8}"/>
          </ac:graphicFrameMkLst>
        </pc:graphicFrameChg>
      </pc:sldChg>
    </pc:docChg>
  </pc:docChgLst>
  <pc:docChgLst>
    <pc:chgData name="Никола Алексеев" userId="ba66283bcb01e904" providerId="LiveId" clId="{2A33A846-0A88-4004-990B-250372F2D2F4}"/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3.10.2018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VvndS7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AM9TR2" TargetMode="Externa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oo.gl/ByVw9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1hsBqD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3EC9B3-ED2F-4E36-8316-37033E81C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41552" y="2272725"/>
            <a:ext cx="301556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Хипервръзки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5" y="0"/>
            <a:ext cx="67999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55324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Някой от основните функции на даден сайт, са: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Лесното преминаване от една страница на друга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един сайт към друг 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една локация на дадена страница към друга.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DFC1-AB5B-41C6-B3BF-FABB0FCD3657}"/>
              </a:ext>
            </a:extLst>
          </p:cNvPr>
          <p:cNvSpPr txBox="1"/>
          <p:nvPr/>
        </p:nvSpPr>
        <p:spPr>
          <a:xfrm>
            <a:off x="467544" y="153714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Всичко това може да се постигне със &lt;</a:t>
            </a:r>
            <a:r>
              <a:rPr lang="en-US" sz="1400" dirty="0">
                <a:solidFill>
                  <a:srgbClr val="0070C0"/>
                </a:solidFill>
              </a:rPr>
              <a:t>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</a:t>
            </a:r>
            <a:r>
              <a:rPr lang="bg-BG" sz="1400" dirty="0">
                <a:solidFill>
                  <a:srgbClr val="0070C0"/>
                </a:solidFill>
              </a:rPr>
              <a:t>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921396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050603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a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www.cosmos4all.com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&gt;Explore the cosmos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33250-8BAC-443C-A39D-048D5C42C6AB}"/>
              </a:ext>
            </a:extLst>
          </p:cNvPr>
          <p:cNvSpPr txBox="1"/>
          <p:nvPr/>
        </p:nvSpPr>
        <p:spPr>
          <a:xfrm>
            <a:off x="467544" y="2713484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Адресът във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както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absolute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relative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6EFF8-CE32-491E-8315-C8C6A0C97280}"/>
              </a:ext>
            </a:extLst>
          </p:cNvPr>
          <p:cNvSpPr txBox="1"/>
          <p:nvPr/>
        </p:nvSpPr>
        <p:spPr>
          <a:xfrm>
            <a:off x="467544" y="302249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подразбиране, съдържанието на &lt;а&gt;&lt;/а&gt; бива форматирано по специфичен начин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точния начин на визуализация варира при различните браузъри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B7A5-EABD-4E7D-B2B8-393DB411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00"/>
          <a:stretch/>
        </p:blipFill>
        <p:spPr>
          <a:xfrm>
            <a:off x="2627784" y="3721596"/>
            <a:ext cx="3209925" cy="1111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47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64253" y="39982"/>
            <a:ext cx="117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Target attribute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913284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параметъра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зададем на браузъра, къде да отвори зададения линк.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blank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зарежда линкът във нов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зарежда зададения адрес във същия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tab/window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където се намира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&lt;a&gt;&lt;/a&gt;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_parent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_top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framename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Отнася се за по-сложни вложени структури.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213742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266627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a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www.cosmos4all.com/mars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Mars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E655A-E834-466A-A852-16588147C6FB}"/>
              </a:ext>
            </a:extLst>
          </p:cNvPr>
          <p:cNvSpPr txBox="1"/>
          <p:nvPr/>
        </p:nvSpPr>
        <p:spPr>
          <a:xfrm>
            <a:off x="467544" y="313402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Препоръчително е всички линкове водещи към друга страница във същия сайт да бъдат зададени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а всички връзки водещи към външни сайтове да бъдат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FC792-2976-4822-A78F-B149F155DEEB}"/>
              </a:ext>
            </a:extLst>
          </p:cNvPr>
          <p:cNvSpPr txBox="1"/>
          <p:nvPr/>
        </p:nvSpPr>
        <p:spPr>
          <a:xfrm>
            <a:off x="467544" y="3777515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ситуацията, в която атрибутът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пропуснат, браузъра ще го възприеме, все едно че е зададен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40501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405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 и Хипервръзки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да изглеждат както посочените по-долу изображения.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Поне на едно място във всяка страница, трябва да има връзка към другата.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2F259-D65C-4359-AB79-8D5C8014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4B2C-F1DA-4933-AE66-A630551D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6B6575-E3F2-468E-A46F-3A5603E6C70F}"/>
              </a:ext>
            </a:extLst>
          </p:cNvPr>
          <p:cNvSpPr txBox="1"/>
          <p:nvPr/>
        </p:nvSpPr>
        <p:spPr>
          <a:xfrm>
            <a:off x="7030153" y="2569468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goo.gl/VvndS7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89A4E0-28AD-49BD-A96E-CA0B17922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90345" y="2209428"/>
            <a:ext cx="269016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Списъци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5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много ситуации се налага да се покаже списък, във който всички точките има равна тежест.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743959"/>
            <a:ext cx="6036936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321898" y="1766896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91CC1-179F-4017-9066-FF732509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5372"/>
            <a:ext cx="3181350" cy="186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50D060-88EC-41CA-8096-1B73F3BF5FC5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ul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Unordered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1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07A402-B643-4859-A1C7-7AD46F985C94}"/>
              </a:ext>
            </a:extLst>
          </p:cNvPr>
          <p:cNvSpPr/>
          <p:nvPr/>
        </p:nvSpPr>
        <p:spPr>
          <a:xfrm>
            <a:off x="0" y="1489348"/>
            <a:ext cx="9180512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97260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в случай, че искаме да визуализираме списък,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използван и за много други цели. В основата стои фактът, че след прилагането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тагът може да се направи да изглежда по много различни начини.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994A6B-4ED5-4313-8DE3-8130A4B43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09801"/>
              </p:ext>
            </p:extLst>
          </p:nvPr>
        </p:nvGraphicFramePr>
        <p:xfrm>
          <a:off x="7960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3809520" imgH="1904760" progId="">
                  <p:embed/>
                </p:oleObj>
              </mc:Choice>
              <mc:Fallback>
                <p:oleObj r:id="rId4" imgW="3809520" imgH="19047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E994A6B-4ED5-4313-8DE3-8130A4B43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0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BA26F5-65CD-4098-8D4C-AEDFE2C08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36009"/>
              </p:ext>
            </p:extLst>
          </p:nvPr>
        </p:nvGraphicFramePr>
        <p:xfrm>
          <a:off x="32977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3809520" imgH="1904760" progId="">
                  <p:embed/>
                </p:oleObj>
              </mc:Choice>
              <mc:Fallback>
                <p:oleObj r:id="rId6" imgW="3809520" imgH="19047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BA26F5-65CD-4098-8D4C-AEDFE2C08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77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58668E-91CB-4CDC-8F32-7BD29ED418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76807"/>
              </p:ext>
            </p:extLst>
          </p:nvPr>
        </p:nvGraphicFramePr>
        <p:xfrm>
          <a:off x="5868144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8" imgW="3809520" imgH="1904760" progId="">
                  <p:embed/>
                </p:oleObj>
              </mc:Choice>
              <mc:Fallback>
                <p:oleObj r:id="rId8" imgW="3809520" imgH="19047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658668E-91CB-4CDC-8F32-7BD29ED41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03334A-6D52-4EBD-8011-965BC32EBF1C}"/>
              </a:ext>
            </a:extLst>
          </p:cNvPr>
          <p:cNvSpPr txBox="1"/>
          <p:nvPr/>
        </p:nvSpPr>
        <p:spPr>
          <a:xfrm>
            <a:off x="467544" y="343356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показания по-горе пример, трите картички са визуализирани по съвсем различен начин от стандартния списък със точки, но същността е абсолютно същата : списък с равни по тежест елементи.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E586E-44D2-4404-A71B-241487D54DBA}"/>
              </a:ext>
            </a:extLst>
          </p:cNvPr>
          <p:cNvSpPr txBox="1"/>
          <p:nvPr/>
        </p:nvSpPr>
        <p:spPr>
          <a:xfrm>
            <a:off x="467544" y="410080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ситуации като горната, спомага работата както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engines,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на хората с увредено зрение, използващи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2D69F-D485-4C18-A2DF-0F5F5AA0259E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3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създаването на списък, в който елементите заемат точно определени позиции се използва следния таг: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38803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321898" y="1738803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9FB5B-CBC4-4159-A48B-59FD6B25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05372"/>
            <a:ext cx="3248025" cy="180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AC0D90-F7F2-45E0-AFA5-98F466662028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49062" y="84896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зададено началото на броенето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Видът на самата енумерация може да се зададе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има една от следните стойности: </a:t>
            </a:r>
          </a:p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 A  |  a  |  I  |  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09428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1491548" y="2209428"/>
            <a:ext cx="309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CC98B-40DF-46A0-956E-179AF08C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172191"/>
            <a:ext cx="3152775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43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EB4B5-A14E-4753-BD2B-9BCD799A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31840" y="2209428"/>
            <a:ext cx="27158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Таблици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1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87824" y="2258095"/>
            <a:ext cx="310694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Изображения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могат да бъдат използвани по много различни начини но основното им предназначение е да представят данни във табличен вид.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345332"/>
            <a:ext cx="9144000" cy="353028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345332"/>
            <a:ext cx="4808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ht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Suni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Williams&lt;/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&gt;US&lt;/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Георги Иванов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&gt;BG&lt;/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8C94A4-BDC1-49A3-962A-7686ED0360F3}"/>
              </a:ext>
            </a:extLst>
          </p:cNvPr>
          <p:cNvGrpSpPr/>
          <p:nvPr/>
        </p:nvGrpSpPr>
        <p:grpSpPr>
          <a:xfrm>
            <a:off x="4788024" y="2065412"/>
            <a:ext cx="3560287" cy="2148450"/>
            <a:chOff x="4788024" y="2065412"/>
            <a:chExt cx="3560287" cy="2148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5E136-79AD-479B-9CB0-AE432E10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2"/>
              <a:ext cx="3560287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6DEEA9D-9C8A-43D2-88FF-48CDA1E4A9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1000880"/>
                </p:ext>
              </p:extLst>
            </p:nvPr>
          </p:nvGraphicFramePr>
          <p:xfrm>
            <a:off x="4788024" y="2065412"/>
            <a:ext cx="3560287" cy="32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6DEEA9D-9C8A-43D2-88FF-48CDA1E4A9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4" y="2065412"/>
                          <a:ext cx="3560287" cy="3273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4404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81436"/>
            <a:ext cx="8280920" cy="18002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Както почти всички тагове, външният вид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&lt;table&gt;&lt;/table&gt;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променен чрез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 става това ще се запознаем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подробно в следващите лекции, но за улесняване на работа ни в момента можем да добавим следния таг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&lt;head&gt;&lt;/head&gt;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467544" y="2519815"/>
            <a:ext cx="480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table,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, 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</a:t>
            </a:r>
            <a:r>
              <a:rPr lang="en-US" sz="1600" b="1" dirty="0">
                <a:solidFill>
                  <a:srgbClr val="0070C0"/>
                </a:solidFill>
              </a:rPr>
              <a:t>border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1px solid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darkgray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}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FCDC4-4E93-4172-A062-7EC4374EA159}"/>
              </a:ext>
            </a:extLst>
          </p:cNvPr>
          <p:cNvGrpSpPr/>
          <p:nvPr/>
        </p:nvGrpSpPr>
        <p:grpSpPr>
          <a:xfrm>
            <a:off x="4788024" y="2065412"/>
            <a:ext cx="3560288" cy="2148451"/>
            <a:chOff x="4788024" y="2065412"/>
            <a:chExt cx="3560288" cy="21484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D0A09-DF0E-409D-8AAC-2F7209F4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453A5EC-F15D-4914-A62D-18F7E79916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497429"/>
                </p:ext>
              </p:extLst>
            </p:nvPr>
          </p:nvGraphicFramePr>
          <p:xfrm>
            <a:off x="4794195" y="2065412"/>
            <a:ext cx="3537818" cy="325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453A5EC-F15D-4914-A62D-18F7E79916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4195" y="2065412"/>
                          <a:ext cx="3537818" cy="325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485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55708"/>
            <a:ext cx="9144000" cy="25745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 на една таблица: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31953-369E-45DC-8416-39C08CB9B0F7}"/>
              </a:ext>
            </a:extLst>
          </p:cNvPr>
          <p:cNvSpPr txBox="1"/>
          <p:nvPr/>
        </p:nvSpPr>
        <p:spPr>
          <a:xfrm>
            <a:off x="1403648" y="1968758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505-4699-4F1E-93F8-94588F3438B8}"/>
              </a:ext>
            </a:extLst>
          </p:cNvPr>
          <p:cNvSpPr/>
          <p:nvPr/>
        </p:nvSpPr>
        <p:spPr>
          <a:xfrm>
            <a:off x="1243127" y="1922011"/>
            <a:ext cx="147176" cy="43204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4FB0E-B19D-4311-BD18-CE223ECD13A1}"/>
              </a:ext>
            </a:extLst>
          </p:cNvPr>
          <p:cNvSpPr txBox="1"/>
          <p:nvPr/>
        </p:nvSpPr>
        <p:spPr>
          <a:xfrm>
            <a:off x="1403648" y="2484550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row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65C555-F2C4-4A9D-92B7-AF8CE22AFA27}"/>
              </a:ext>
            </a:extLst>
          </p:cNvPr>
          <p:cNvSpPr/>
          <p:nvPr/>
        </p:nvSpPr>
        <p:spPr>
          <a:xfrm>
            <a:off x="1243127" y="2437803"/>
            <a:ext cx="147176" cy="43204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149E9-6762-4588-852F-BEDAE00A85EF}"/>
              </a:ext>
            </a:extLst>
          </p:cNvPr>
          <p:cNvSpPr txBox="1"/>
          <p:nvPr/>
        </p:nvSpPr>
        <p:spPr>
          <a:xfrm>
            <a:off x="1403648" y="3047089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header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35647-959F-47E6-A75A-5ECF5FBD8999}"/>
              </a:ext>
            </a:extLst>
          </p:cNvPr>
          <p:cNvSpPr/>
          <p:nvPr/>
        </p:nvSpPr>
        <p:spPr>
          <a:xfrm>
            <a:off x="1243127" y="3000342"/>
            <a:ext cx="147176" cy="432048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6BAA8-3296-4DF1-84EA-33A706E173E3}"/>
              </a:ext>
            </a:extLst>
          </p:cNvPr>
          <p:cNvSpPr txBox="1"/>
          <p:nvPr/>
        </p:nvSpPr>
        <p:spPr>
          <a:xfrm>
            <a:off x="1403648" y="3655411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data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D13C04-A553-4178-9FE8-2C9399A1A4F2}"/>
              </a:ext>
            </a:extLst>
          </p:cNvPr>
          <p:cNvSpPr/>
          <p:nvPr/>
        </p:nvSpPr>
        <p:spPr>
          <a:xfrm>
            <a:off x="1243127" y="3608664"/>
            <a:ext cx="147176" cy="432048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C48B5F-D1F6-49BC-8DCD-845B237CF7D6}"/>
              </a:ext>
            </a:extLst>
          </p:cNvPr>
          <p:cNvGrpSpPr/>
          <p:nvPr/>
        </p:nvGrpSpPr>
        <p:grpSpPr>
          <a:xfrm>
            <a:off x="4734602" y="1384740"/>
            <a:ext cx="3698967" cy="3103731"/>
            <a:chOff x="4734602" y="1384740"/>
            <a:chExt cx="3698967" cy="3103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B9CD47-D168-4D23-8ED4-3391E8EF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602" y="1384740"/>
              <a:ext cx="3698967" cy="31037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058B648-DA15-4797-BADB-64C31CE8E1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7890229"/>
                </p:ext>
              </p:extLst>
            </p:nvPr>
          </p:nvGraphicFramePr>
          <p:xfrm>
            <a:off x="4734602" y="1384740"/>
            <a:ext cx="3698967" cy="340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F058B648-DA15-4797-BADB-64C31CE8E1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34602" y="1384740"/>
                          <a:ext cx="3698967" cy="3401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0549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Има три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препоръчителни тага, които могат да се добавят в таблицата, за да я направят, по-лесна за поддръжка: &lt;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&gt;, &lt;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489348"/>
            <a:ext cx="9144000" cy="264184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489348"/>
            <a:ext cx="480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7127D-28C2-420D-8329-8FB7E128BB9B}"/>
              </a:ext>
            </a:extLst>
          </p:cNvPr>
          <p:cNvSpPr txBox="1"/>
          <p:nvPr/>
        </p:nvSpPr>
        <p:spPr>
          <a:xfrm>
            <a:off x="473989" y="434722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Тези тагове не променят визуализацията на страницата, но добавят семантичен смисъл към нея.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0721CF-8950-4D78-8ED8-FCD3D0F6AB5F}"/>
              </a:ext>
            </a:extLst>
          </p:cNvPr>
          <p:cNvGrpSpPr/>
          <p:nvPr/>
        </p:nvGrpSpPr>
        <p:grpSpPr>
          <a:xfrm>
            <a:off x="4788024" y="1754933"/>
            <a:ext cx="3560289" cy="2148450"/>
            <a:chOff x="4788024" y="1754933"/>
            <a:chExt cx="3560289" cy="2148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5FB18E-FABE-442C-AB24-171FFC1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175493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0450109E-FA3F-4D04-8317-FD944AFEE5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112290"/>
                </p:ext>
              </p:extLst>
            </p:nvPr>
          </p:nvGraphicFramePr>
          <p:xfrm>
            <a:off x="4788025" y="1754933"/>
            <a:ext cx="3560288" cy="327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0450109E-FA3F-4D04-8317-FD944AFEE5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5" y="1754933"/>
                          <a:ext cx="3560288" cy="3277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9482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накараме една клетка да се простира на повече от една колона, можем да използваме атрибутът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1400" b="1" dirty="0">
                <a:solidFill>
                  <a:schemeClr val="tx2">
                    <a:lumMod val="75000"/>
                  </a:schemeClr>
                </a:solidFill>
              </a:rPr>
              <a:t>о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lspan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като стойност се поставя броя на колони, в които ще се удължи дадената клетка.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bg-BG" sz="1600" b="1" dirty="0">
                <a:solidFill>
                  <a:schemeClr val="tx2">
                    <a:lumMod val="75000"/>
                  </a:schemeClr>
                </a:solidFill>
              </a:rPr>
              <a:t>о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lspan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“2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Фамилия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E44AE-6C99-4777-9961-F88C57F1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93404"/>
            <a:ext cx="3248025" cy="2143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DAEFA8-2270-4795-87D0-D3FD89E46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6262"/>
              </p:ext>
            </p:extLst>
          </p:nvPr>
        </p:nvGraphicFramePr>
        <p:xfrm>
          <a:off x="5076056" y="1993403"/>
          <a:ext cx="3248025" cy="31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5" imgW="4419000" imgH="406080" progId="">
                  <p:embed/>
                </p:oleObj>
              </mc:Choice>
              <mc:Fallback>
                <p:oleObj r:id="rId5" imgW="4419000" imgH="406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DAEFA8-2270-4795-87D0-D3FD89E46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993403"/>
                        <a:ext cx="3248025" cy="31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62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същия начин можем да накараме една клетка да се простре на няколко реда, като използваме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rowspan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colspan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“2”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rowspan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“2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Фамилия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DDEAB3-C554-4E96-BB77-12C556370273}"/>
              </a:ext>
            </a:extLst>
          </p:cNvPr>
          <p:cNvGrpSpPr/>
          <p:nvPr/>
        </p:nvGrpSpPr>
        <p:grpSpPr>
          <a:xfrm>
            <a:off x="5076056" y="1993403"/>
            <a:ext cx="3248025" cy="2154315"/>
            <a:chOff x="5076056" y="1993403"/>
            <a:chExt cx="3248025" cy="2154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6B1F01-0DB2-4DA4-BF70-08005D81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8" b="3344"/>
            <a:stretch/>
          </p:blipFill>
          <p:spPr>
            <a:xfrm>
              <a:off x="5076056" y="1993404"/>
              <a:ext cx="3241326" cy="21543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D1AB663A-1A1D-407E-AA47-C4E2BDCC80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876664"/>
                </p:ext>
              </p:extLst>
            </p:nvPr>
          </p:nvGraphicFramePr>
          <p:xfrm>
            <a:off x="5076056" y="1993403"/>
            <a:ext cx="3248025" cy="31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D1AB663A-1A1D-407E-AA47-C4E2BDCC80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76056" y="1993403"/>
                          <a:ext cx="3248025" cy="31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0359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Както на изображенията можем да променяме широчината, така можем да променяме и широчина на таблиците: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712337"/>
            <a:ext cx="28083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table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“100%”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……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&lt;/</a:t>
            </a:r>
            <a:r>
              <a:rPr lang="en-US" sz="1400" dirty="0">
                <a:solidFill>
                  <a:srgbClr val="0070C0"/>
                </a:solidFill>
              </a:rPr>
              <a:t>table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или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table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“1200”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……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&lt;/</a:t>
            </a:r>
            <a:r>
              <a:rPr lang="en-US" sz="1400" dirty="0">
                <a:solidFill>
                  <a:srgbClr val="0070C0"/>
                </a:solidFill>
              </a:rPr>
              <a:t>table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28FB58F-2F14-4595-930C-114252302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4056"/>
              </p:ext>
            </p:extLst>
          </p:nvPr>
        </p:nvGraphicFramePr>
        <p:xfrm>
          <a:off x="4075833" y="2190688"/>
          <a:ext cx="4388173" cy="159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4" imgW="6145920" imgH="2234880" progId="">
                  <p:embed/>
                </p:oleObj>
              </mc:Choice>
              <mc:Fallback>
                <p:oleObj r:id="rId4" imgW="6145920" imgH="22348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28FB58F-2F14-4595-930C-114252302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5833" y="2190688"/>
                        <a:ext cx="4388173" cy="159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69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страница, която да изглежда, като показаната на снимката.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8856-5DB0-4E60-9D16-42CC5E6E9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20" y="985292"/>
            <a:ext cx="4608512" cy="3914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A6E4F2-0DEF-4AFA-9D2D-F85AE95FEA14}"/>
              </a:ext>
            </a:extLst>
          </p:cNvPr>
          <p:cNvSpPr txBox="1"/>
          <p:nvPr/>
        </p:nvSpPr>
        <p:spPr>
          <a:xfrm>
            <a:off x="6300192" y="264147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goo.gl/AM9TR2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30337" y="2211169"/>
            <a:ext cx="30380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Формуляри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се налага да се събере набор от данни от потребителя, и тези данни да бъдат изпратени към сървъра за запис или обработка, можем да използваме няколко различни подхода: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38F95-B001-4963-8651-EA6077814C6B}"/>
              </a:ext>
            </a:extLst>
          </p:cNvPr>
          <p:cNvSpPr txBox="1"/>
          <p:nvPr/>
        </p:nvSpPr>
        <p:spPr>
          <a:xfrm>
            <a:off x="467544" y="1497497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form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form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Предимството е, че предоставя бърз и лесен начин за предаване на данни от браузъра към сървъра</a:t>
            </a:r>
          </a:p>
          <a:p>
            <a:pPr lvl="1"/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Поддържа се от всеки един браузър (дори и по-старите версии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IE6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F3F82-ADCE-4109-8C99-08573A21A6EF}"/>
              </a:ext>
            </a:extLst>
          </p:cNvPr>
          <p:cNvSpPr txBox="1"/>
          <p:nvPr/>
        </p:nvSpPr>
        <p:spPr>
          <a:xfrm>
            <a:off x="467544" y="3200697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 създаване на 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форма.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Разрешава да постигнете точно визията и бизнес логиката, която се изисква за вашия проект</a:t>
            </a:r>
          </a:p>
          <a:p>
            <a:pPr lvl="1"/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Не е спазва стандартите за правене на форма, и по този начин браузърът не знае какво да прави. За да се оправи това, трябва вие да се погрижите за всеки един детайл относно събирането и предаването на данните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4B165-279B-4EE5-A7BF-9AB7C34675EA}"/>
              </a:ext>
            </a:extLst>
          </p:cNvPr>
          <p:cNvSpPr/>
          <p:nvPr/>
        </p:nvSpPr>
        <p:spPr>
          <a:xfrm>
            <a:off x="870154" y="1777380"/>
            <a:ext cx="72008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86C76-2B5C-4D05-85E5-B4488D197D88}"/>
              </a:ext>
            </a:extLst>
          </p:cNvPr>
          <p:cNvSpPr/>
          <p:nvPr/>
        </p:nvSpPr>
        <p:spPr>
          <a:xfrm>
            <a:off x="870154" y="2533464"/>
            <a:ext cx="72008" cy="2972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826F1-E596-4AE8-A36D-FE0D0DF67547}"/>
              </a:ext>
            </a:extLst>
          </p:cNvPr>
          <p:cNvSpPr txBox="1"/>
          <p:nvPr/>
        </p:nvSpPr>
        <p:spPr>
          <a:xfrm>
            <a:off x="992144" y="2522954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Ограничава възможностите за персонализиране на формата.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69693-B887-49B3-8AF4-2608ED98F658}"/>
              </a:ext>
            </a:extLst>
          </p:cNvPr>
          <p:cNvSpPr/>
          <p:nvPr/>
        </p:nvSpPr>
        <p:spPr>
          <a:xfrm>
            <a:off x="870154" y="3483429"/>
            <a:ext cx="72008" cy="2213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DBEA4-07AE-46AC-8B11-4402773704A4}"/>
              </a:ext>
            </a:extLst>
          </p:cNvPr>
          <p:cNvSpPr/>
          <p:nvPr/>
        </p:nvSpPr>
        <p:spPr>
          <a:xfrm>
            <a:off x="870154" y="3923897"/>
            <a:ext cx="72008" cy="5729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4860F-95B9-40AD-9B4C-3566F6119711}"/>
              </a:ext>
            </a:extLst>
          </p:cNvPr>
          <p:cNvSpPr txBox="1"/>
          <p:nvPr/>
        </p:nvSpPr>
        <p:spPr>
          <a:xfrm>
            <a:off x="467544" y="6972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различни начини за добавяне на графики и снимки във даден сайт. Всеки един начин си има предимства и недостатъци.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трите най-често използвани метода: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319BD-1FDF-455F-9189-10DDE3F2A20F}"/>
              </a:ext>
            </a:extLst>
          </p:cNvPr>
          <p:cNvSpPr txBox="1"/>
          <p:nvPr/>
        </p:nvSpPr>
        <p:spPr>
          <a:xfrm>
            <a:off x="479082" y="1386390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Чрез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1400" b="1" dirty="0">
                <a:solidFill>
                  <a:srgbClr val="0070C0"/>
                </a:solidFill>
              </a:rPr>
              <a:t>img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 </a:t>
            </a:r>
            <a: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Използва се, когато желаем да добавим графика, която допринася за съдържанието на самия сайт. </a:t>
            </a:r>
            <a:b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bg-BG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Пример : ако имаме статия със снимка към нея, тази снимка трябва да се изобрази със </a:t>
            </a:r>
            <a:r>
              <a:rPr lang="en-GB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&lt;img/&gt;.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5EE7-8796-4611-BA37-D6F533C07917}"/>
              </a:ext>
            </a:extLst>
          </p:cNvPr>
          <p:cNvSpPr txBox="1"/>
          <p:nvPr/>
        </p:nvSpPr>
        <p:spPr>
          <a:xfrm>
            <a:off x="407074" y="2349908"/>
            <a:ext cx="8424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фон на някой 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става като се използва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който задава изображение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фин на даден таг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най-често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div&gt;&lt;/div&gt;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може да  се приложи и на много други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Използва се основно за изграждане на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елементите на дадена страница.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: При наличието на бутон </a:t>
            </a:r>
            <a:r>
              <a:rPr lang="en-GB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‘save’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иконата на дискетата индикираща типа на бутона, може да  се направи като картинка на фон.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5C66B-CF06-441D-BE22-32FA05E6D592}"/>
              </a:ext>
            </a:extLst>
          </p:cNvPr>
          <p:cNvSpPr txBox="1"/>
          <p:nvPr/>
        </p:nvSpPr>
        <p:spPr>
          <a:xfrm>
            <a:off x="407074" y="3703593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част от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&lt;canvas&gt;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е най-рядко използвания начин за зареждане на изображение, но за сметка на това предоставя различно свойства от останалите два метода за зареждане. Едно от доста често използваните предимства, е че изображение заредено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canvas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елемент е много по-трудно за извличане от самия сайт.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A1E17-30F1-4BB1-8689-11FB78600C71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92F5-5C79-45AC-9FA0-87CBBB57C2E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263781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9852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Елементите на един формуляр не са строго дефинирани. Бройката и типът на таговете вътре във една форма, се избират спрямо конкретните ни нужди. Единствено изключение прави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&lt;from&gt;&lt;/form&gt;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771317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2339752" y="1900525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pPr algn="ctr"/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458023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от браузъра,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няма специфичен стил на визуализиране.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тагът, е да обедини всички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на едно място. Това е полезно както на нас като хора четящи кода, така и на самия браузър, който знае, че всички полета намиращи се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се отнасят за един формуляр.</a:t>
            </a:r>
          </a:p>
        </p:txBody>
      </p:sp>
    </p:spTree>
    <p:extLst>
      <p:ext uri="{BB962C8B-B14F-4D97-AF65-F5344CB8AC3E}">
        <p14:creationId xmlns:p14="http://schemas.microsoft.com/office/powerpoint/2010/main" val="31083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158273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вътре във един формуляр, трябва да зададем на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полето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944298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108022"/>
            <a:ext cx="73522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name=“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authorsFirstName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63100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този атрибут е да опише каква е точно ролята на дадения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Текстът, който ще поставите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атрибута, ще бъде ползван на сървъра като име на променливата, която ще има стойността на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5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изпратим данните от формуляра към сървъра, ще трябва да добавим един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да играе ролята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submit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5211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момента в който потребителя активира бутона, всички данни от формата ще бъдат пратени към обработка от сървъра.</a:t>
            </a:r>
          </a:p>
        </p:txBody>
      </p:sp>
    </p:spTree>
    <p:extLst>
      <p:ext uri="{BB962C8B-B14F-4D97-AF65-F5344CB8AC3E}">
        <p14:creationId xmlns:p14="http://schemas.microsoft.com/office/powerpoint/2010/main" val="226701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направим дадено поле задължително, трябва само да му добавим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required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0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required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8289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Браузърът сам ще се погрижи потребителя да попълни полето преди да изпрати формата.</a:t>
            </a:r>
          </a:p>
        </p:txBody>
      </p:sp>
    </p:spTree>
    <p:extLst>
      <p:ext uri="{BB962C8B-B14F-4D97-AF65-F5344CB8AC3E}">
        <p14:creationId xmlns:p14="http://schemas.microsoft.com/office/powerpoint/2010/main" val="387331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890173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изпращането на данните към сървъра през формуляр, имаме две възможности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начина, по който ще предадем информацията към сървъра: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45401-61B1-49BD-9E5C-293CD92406BE}"/>
              </a:ext>
            </a:extLst>
          </p:cNvPr>
          <p:cNvSpPr txBox="1"/>
          <p:nvPr/>
        </p:nvSpPr>
        <p:spPr>
          <a:xfrm>
            <a:off x="467544" y="173153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GET: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D936C-BEC2-4EE9-8AFE-62E78E7C8E29}"/>
              </a:ext>
            </a:extLst>
          </p:cNvPr>
          <p:cNvSpPr txBox="1"/>
          <p:nvPr/>
        </p:nvSpPr>
        <p:spPr>
          <a:xfrm>
            <a:off x="467544" y="324717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32154-9713-43F6-834A-0E1615E7F334}"/>
              </a:ext>
            </a:extLst>
          </p:cNvPr>
          <p:cNvSpPr txBox="1"/>
          <p:nvPr/>
        </p:nvSpPr>
        <p:spPr>
          <a:xfrm>
            <a:off x="1259632" y="1731530"/>
            <a:ext cx="74888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 се използва за взимане на данни от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параметри, които предаваме от страницата ни към сървъра, се изпращат под формата на чист текст, и се добавят като параметри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заявката.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https://www.google.com/search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q=get+vs+post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source=lnms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tbm=vid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sa=X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ved=0ahUKEw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70C9E-83B3-41D6-BF01-F5DEB68E32AC}"/>
              </a:ext>
            </a:extLst>
          </p:cNvPr>
          <p:cNvSpPr txBox="1"/>
          <p:nvPr/>
        </p:nvSpPr>
        <p:spPr>
          <a:xfrm>
            <a:off x="1259632" y="3271545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основно, когато искаме да запазим данни на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Самите параметри биват добавени във тялото на заявката.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тук крайния потребител не вижда какви са самите данни, които са изпратени към сървъра.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332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във повечето браузъри, за формуляри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може да бъде сменено, чрез добавяне на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5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332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може браузърът да знае къде трябва да се изпратят вашите данни, трябва да посочим адрес, към който да ги прати. Това става чрез атрибута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action.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action=“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../folder1/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serverFile.php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342766" y="4462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Изгответе формуляр, който да изглежда като зададения на картинката: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4537636" y="811487"/>
            <a:ext cx="432048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ви е полезно да знаете, че за да направите полето с което си избирате картинка ще ви трябва:</a:t>
            </a:r>
          </a:p>
          <a:p>
            <a:pPr algn="ctr">
              <a:lnSpc>
                <a:spcPct val="200000"/>
              </a:lnSpc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type=“file”/&gt;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стойности на атрибутите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следните данни:</a:t>
            </a: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by: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articleCreator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title: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picture: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mainPicture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body: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articleBody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position: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imagePosition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date: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hasDate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 tow columns: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useTwoColumns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B1045-049F-4FD4-A5CC-54B46981692F}"/>
              </a:ext>
            </a:extLst>
          </p:cNvPr>
          <p:cNvSpPr txBox="1"/>
          <p:nvPr/>
        </p:nvSpPr>
        <p:spPr>
          <a:xfrm>
            <a:off x="342766" y="470996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на следващата страница!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911DC-AB85-4410-AF64-A817C5E59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912716"/>
            <a:ext cx="3309207" cy="3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02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3995936" y="1431796"/>
            <a:ext cx="50145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метод за предаване на данните, използвайте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папката със вашия работен файл, копирайте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файла и изображението от този линк: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hlinkClick r:id="rId4"/>
              </a:rPr>
              <a:t>goo.gl/ByVw9Y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избирате изображение чрез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“Browse”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изберете картинката от, която сте поставили във същата папка 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натискане на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“Submit”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трябва да изпратите данните към файлът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serverSimulation.html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FCC99-CFCD-4420-9A9F-D77C2201B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912716"/>
            <a:ext cx="3309207" cy="36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9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F3CA3-0D37-43BA-834E-758DEB2AAB21}"/>
              </a:ext>
            </a:extLst>
          </p:cNvPr>
          <p:cNvSpPr txBox="1"/>
          <p:nvPr/>
        </p:nvSpPr>
        <p:spPr>
          <a:xfrm>
            <a:off x="2906293" y="2211169"/>
            <a:ext cx="3086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Домашно задание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0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A0CEFB-B0D2-493E-A07B-13B2FEFDBD50}"/>
              </a:ext>
            </a:extLst>
          </p:cNvPr>
          <p:cNvSpPr/>
          <p:nvPr/>
        </p:nvSpPr>
        <p:spPr>
          <a:xfrm>
            <a:off x="0" y="62525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778A2-82B3-41FF-BD82-97FDA22963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C3D6B-70BB-43CB-85DE-AC2747AE9B3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DAC36-3062-4474-85DF-1C653B83D323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563A2-350D-427B-AF4D-EAABA512B0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D733C-0439-4BEA-9206-50B0E2648F61}"/>
              </a:ext>
            </a:extLst>
          </p:cNvPr>
          <p:cNvSpPr txBox="1"/>
          <p:nvPr/>
        </p:nvSpPr>
        <p:spPr>
          <a:xfrm>
            <a:off x="2411760" y="75445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“space.jpg”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1C09F-C963-434F-846D-CC372405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1474539"/>
            <a:ext cx="3888432" cy="3502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DEF199-BBDD-4B59-850A-D26B56E9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7"/>
            <a:ext cx="4919182" cy="3843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са свързани помежду си, чрез два линка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частта на страницата, изглеждат по следния начин: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26C5-5CF9-420C-BDEB-ABC217D64DA1}"/>
              </a:ext>
            </a:extLst>
          </p:cNvPr>
          <p:cNvSpPr txBox="1"/>
          <p:nvPr/>
        </p:nvSpPr>
        <p:spPr>
          <a:xfrm>
            <a:off x="6744357" y="444055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</a:t>
            </a:r>
            <a:endParaRPr lang="en-US" sz="1400" dirty="0">
              <a:solidFill>
                <a:srgbClr val="FA5A32"/>
              </a:solidFill>
            </a:endParaRPr>
          </a:p>
          <a:p>
            <a:r>
              <a:rPr lang="bg-BG" sz="1400" dirty="0">
                <a:solidFill>
                  <a:srgbClr val="FA5A32"/>
                </a:solidFill>
              </a:rPr>
              <a:t>на следващата страница!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ECBAB-9F04-418F-968F-0DDC10C073FB}"/>
              </a:ext>
            </a:extLst>
          </p:cNvPr>
          <p:cNvSpPr txBox="1"/>
          <p:nvPr/>
        </p:nvSpPr>
        <p:spPr>
          <a:xfrm>
            <a:off x="6156175" y="2274313"/>
            <a:ext cx="2748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направите страниците да, изглеждат както снимките, ще ви е необходимо само знанията от лекция 1 и 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65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формуляра, трябва да подсигурите, че потребителя ще въведе данни във всички полета, и че те ще бъдат с валидни данни.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D65C2-7367-478F-9339-0704DB6F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6"/>
            <a:ext cx="4924000" cy="3847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E429E-C5F1-42E8-A894-575919F636F4}"/>
              </a:ext>
            </a:extLst>
          </p:cNvPr>
          <p:cNvSpPr txBox="1"/>
          <p:nvPr/>
        </p:nvSpPr>
        <p:spPr>
          <a:xfrm>
            <a:off x="6045228" y="2535834"/>
            <a:ext cx="282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goo.gl/1hsBqD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2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1174619-3454-4414-A131-F9C345A54116}"/>
              </a:ext>
            </a:extLst>
          </p:cNvPr>
          <p:cNvSpPr txBox="1"/>
          <p:nvPr/>
        </p:nvSpPr>
        <p:spPr>
          <a:xfrm>
            <a:off x="467544" y="6972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0070C0"/>
                </a:solidFill>
              </a:rPr>
              <a:t>Предимства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като метод за зареждане на графики: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0A22C-9A9F-46B1-A32C-02227C1E0CAA}"/>
              </a:ext>
            </a:extLst>
          </p:cNvPr>
          <p:cNvSpPr txBox="1"/>
          <p:nvPr/>
        </p:nvSpPr>
        <p:spPr>
          <a:xfrm>
            <a:off x="467544" y="1129308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Изисква само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се визуализира изображението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много лесно да бъде манипулиран от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на търсачките като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 индексират изображението, и по този начин страницата ви, ще бъде по-лесна за намиране от дадената търсачка.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за алтернативен текст, който ще се покаже в ситуации в които изображението не може да бъде визуализирано.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Пример:  при много бавна интернет връзка.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Гореспоменатия алтернативен текст е много полезен и за хора с увредено зрение, които могат да използват софтуер, който да им прочете описателния текст.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BFA3-64D1-4276-82BB-5A20E39AAF79}"/>
              </a:ext>
            </a:extLst>
          </p:cNvPr>
          <p:cNvSpPr txBox="1"/>
          <p:nvPr/>
        </p:nvSpPr>
        <p:spPr>
          <a:xfrm>
            <a:off x="467544" y="31455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C00000"/>
                </a:solidFill>
              </a:rPr>
              <a:t>Недостатъци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03451-A3F4-4A4A-B318-2FFF0E688CB4}"/>
              </a:ext>
            </a:extLst>
          </p:cNvPr>
          <p:cNvSpPr txBox="1"/>
          <p:nvPr/>
        </p:nvSpPr>
        <p:spPr>
          <a:xfrm>
            <a:off x="467544" y="345006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използваме &lt;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за всяка графика обвързана с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даден сайт, това може да бъде доста объркващо за хора използващи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дадено изображение е заредено,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 може да бъде записано лесно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по-трудно е изграждането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отколкото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: background-color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2615B-42AD-48D4-9F55-86AB4A7E8B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0EA47-2F48-40B0-A666-C7A26C1BEC2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AE89-0D35-4F88-9C86-4C54B9003E5A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1BB31B-7031-40A2-849E-382D36AEC7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33868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849388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411760" y="197859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104800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Атрибутът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представлява пътят водещ до изображението. Като начална папка за този път се взима в предвид директорията, от която се зареждане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файл. 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3125787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желаем да навлезем по-навътре в структурата от папки се използва следния синтаксис: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57758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706787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folder1/folder2/space.jpg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3E047-0761-4E11-825B-BC24A059C0B5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B35146-4849-48C8-89A7-53255A91DA09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B6C1A-42FE-4492-BD96-90FB4F014D72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42AB6-D1B6-41BF-A7D2-3C96163A7369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9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411760" y="17364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bg-BG" sz="2400" b="1" dirty="0">
                <a:solidFill>
                  <a:schemeClr val="accent2">
                    <a:lumMod val="75000"/>
                  </a:schemeClr>
                </a:solidFill>
              </a:rPr>
              <a:t>../../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676789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случай, че искаме да се достъпи файл, намиращ се на директория на по-високо ниво от тази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Се използва следния синтаксис: (   ../   ) Поредицата от две точки и наклонена черта, показват на браузъра, че трябва да погледне едно ниво нагоре.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пътят започне само със наклонена чета(  /  ) това означава, че изображението ще се потърси на главната директория за дадения интернет адрес.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38768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51689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19C50-9384-46B3-B1A4-80202F8E0B43}"/>
              </a:ext>
            </a:extLst>
          </p:cNvPr>
          <p:cNvSpPr txBox="1"/>
          <p:nvPr/>
        </p:nvSpPr>
        <p:spPr>
          <a:xfrm>
            <a:off x="467544" y="423697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приемем че сайта ни се казва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‘www.cosmos4all.com’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изображението ще бъде потърсено на адреса: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www.cosmos4all.com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space.jpg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5FE35-A94E-440D-A548-023F013B077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3AF60-5FB5-47ED-81C2-3EFED2BA1FC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9F3F7-A5D2-4795-8345-6A7AC5F69376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60254-3C0F-4584-82C8-8811DBF224C8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1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736439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that shows many stars.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ситуациите, в които изображението играе важна роля във възприемането на вашата страница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 към статия, или диаграма илюстрираща дадени данни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винаги е препоръчително да се поставя алтернативен текст. 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грешно наричания на много места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 незаменим за хора със увредено зрение, които не могат да възприемат изображението, но за сметка на това имат различни методи за възприемане на текст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brail displays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8463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 въведен във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alt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ще се визуализира само във ситуацията, в която изображението не може да бъде заредено.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662377" y="0"/>
            <a:ext cx="148162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662376" y="39982"/>
            <a:ext cx="1481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Алтернативен текст</a:t>
            </a:r>
          </a:p>
        </p:txBody>
      </p:sp>
    </p:spTree>
    <p:extLst>
      <p:ext uri="{BB962C8B-B14F-4D97-AF65-F5344CB8AC3E}">
        <p14:creationId xmlns:p14="http://schemas.microsoft.com/office/powerpoint/2010/main" val="324140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79363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92284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height=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300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800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962607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Независимо, че по принцип е препоръчително да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всички визуални промени по дадена страница, атрибутите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могат да се доста полезни във дадени ситуации (като за пример, ако се налага размерите да се определят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103277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определят размерите на изображението.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73487" y="0"/>
            <a:ext cx="117051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73487" y="39982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Оразмеряване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B0E65-1388-4E93-9B5A-7F43DF8466C0}"/>
              </a:ext>
            </a:extLst>
          </p:cNvPr>
          <p:cNvSpPr txBox="1"/>
          <p:nvPr/>
        </p:nvSpPr>
        <p:spPr>
          <a:xfrm>
            <a:off x="467544" y="390800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присъства само единия от двата атрибута, изображението ще бъде оразмерено спрямо поставения атрибут и в същото време ще се промени съразмерно и във другата посока, запазвайки пропорциите на изображението.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2838</Words>
  <Application>Microsoft Office PowerPoint</Application>
  <PresentationFormat>On-screen Show (16:10)</PresentationFormat>
  <Paragraphs>315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4</cp:revision>
  <dcterms:created xsi:type="dcterms:W3CDTF">2015-10-11T06:58:48Z</dcterms:created>
  <dcterms:modified xsi:type="dcterms:W3CDTF">2018-10-03T21:10:43Z</dcterms:modified>
</cp:coreProperties>
</file>